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7/23/2025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77172" y="165827"/>
            <a:ext cx="8398348" cy="1948543"/>
          </a:xfrm>
        </p:spPr>
        <p:txBody>
          <a:bodyPr/>
          <a:lstStyle/>
          <a:p>
            <a:r>
              <a:rPr lang="en-IN" dirty="0" smtClean="0"/>
              <a:t>        ESSENTRA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481" y="2060305"/>
            <a:ext cx="9565296" cy="987694"/>
          </a:xfrm>
        </p:spPr>
        <p:txBody>
          <a:bodyPr/>
          <a:lstStyle/>
          <a:p>
            <a:r>
              <a:rPr lang="en-IN" dirty="0" smtClean="0"/>
              <a:t>                     agentic rag Chatbot with model context protocol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3059421" y="3475447"/>
            <a:ext cx="52338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          Built </a:t>
            </a:r>
            <a:r>
              <a:rPr lang="en-IN" dirty="0"/>
              <a:t>by</a:t>
            </a:r>
            <a:r>
              <a:rPr lang="en-IN" dirty="0" smtClean="0"/>
              <a:t>: TIRUMALA MANAV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6183086" y="488841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/>
              <a:t>👤 Manav Tirumala</a:t>
            </a:r>
          </a:p>
          <a:p>
            <a:r>
              <a:rPr lang="en-IN" dirty="0"/>
              <a:t>📧 </a:t>
            </a:r>
            <a:r>
              <a:rPr lang="en-IN" dirty="0">
                <a:solidFill>
                  <a:srgbClr val="FFFF00"/>
                </a:solidFill>
              </a:rPr>
              <a:t>Email: </a:t>
            </a:r>
            <a:r>
              <a:rPr lang="en-IN" dirty="0"/>
              <a:t>thirumalamanav123@gmail.com</a:t>
            </a:r>
          </a:p>
          <a:p>
            <a:r>
              <a:rPr lang="en-IN" dirty="0"/>
              <a:t>🔗 </a:t>
            </a:r>
            <a:r>
              <a:rPr lang="en-IN" dirty="0">
                <a:solidFill>
                  <a:srgbClr val="FFFF00"/>
                </a:solidFill>
              </a:rPr>
              <a:t>LinkedIn: </a:t>
            </a:r>
            <a:r>
              <a:rPr lang="en-IN" dirty="0"/>
              <a:t>linkedin.com/in/</a:t>
            </a:r>
            <a:r>
              <a:rPr lang="en-IN" dirty="0" err="1"/>
              <a:t>tirumalamanav</a:t>
            </a:r>
            <a:endParaRPr lang="en-IN" dirty="0"/>
          </a:p>
          <a:p>
            <a:r>
              <a:rPr lang="en-IN" dirty="0"/>
              <a:t>🐙 </a:t>
            </a:r>
            <a:r>
              <a:rPr lang="en-IN" dirty="0">
                <a:solidFill>
                  <a:srgbClr val="FFFF00"/>
                </a:solidFill>
              </a:rPr>
              <a:t>GitHub: </a:t>
            </a:r>
            <a:r>
              <a:rPr lang="en-IN" dirty="0"/>
              <a:t>github.com/</a:t>
            </a:r>
            <a:r>
              <a:rPr lang="en-IN" dirty="0" err="1"/>
              <a:t>TirumalaManav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226423" y="2490877"/>
            <a:ext cx="1155627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Task Title Task Title: </a:t>
            </a:r>
            <a:r>
              <a:rPr lang="en-IN" dirty="0"/>
              <a:t>Agentic RAG Chatbot for Multi-Format Document QA using Model Context Protocol</a:t>
            </a:r>
          </a:p>
          <a:p>
            <a:endParaRPr lang="en-IN" dirty="0"/>
          </a:p>
          <a:p>
            <a:r>
              <a:rPr lang="en-IN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                      GitHub </a:t>
            </a:r>
            <a:r>
              <a:rPr lang="en-I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Link </a:t>
            </a:r>
            <a:r>
              <a:rPr lang="en-IN" dirty="0"/>
              <a:t>:  https://github.com/TirumalaManav/essentra-ai</a:t>
            </a:r>
          </a:p>
        </p:txBody>
      </p:sp>
    </p:spTree>
    <p:extLst>
      <p:ext uri="{BB962C8B-B14F-4D97-AF65-F5344CB8AC3E}">
        <p14:creationId xmlns:p14="http://schemas.microsoft.com/office/powerpoint/2010/main" val="1034771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1" y="200297"/>
            <a:ext cx="9928914" cy="1652951"/>
          </a:xfrm>
        </p:spPr>
        <p:txBody>
          <a:bodyPr/>
          <a:lstStyle/>
          <a:p>
            <a:r>
              <a:rPr lang="en-IN" dirty="0" smtClean="0"/>
              <a:t>FUTURE ENHANCEMENTS AND MY JOURNEY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39321" y="1644155"/>
            <a:ext cx="1154756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FFFF00"/>
                </a:solidFill>
              </a:rPr>
              <a:t>FUTURE ROADMAP: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Multi-Modal Support - Image and video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Graph RAG Implementation - Advanced retrieval strategies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Collaboration Features - Multi-user document sharing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Analytics Dashboard - Usage metrics and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API Endpoints - External system integrations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Advanced Agents - Specialized domain experts</a:t>
            </a:r>
          </a:p>
          <a:p>
            <a:endParaRPr lang="en-IN" sz="1400" dirty="0"/>
          </a:p>
          <a:p>
            <a:r>
              <a:rPr lang="en-IN" sz="1400" dirty="0" smtClean="0">
                <a:solidFill>
                  <a:srgbClr val="FFFF00"/>
                </a:solidFill>
              </a:rPr>
              <a:t>MY </a:t>
            </a:r>
            <a:r>
              <a:rPr lang="en-IN" sz="1400" dirty="0">
                <a:solidFill>
                  <a:srgbClr val="FFFF00"/>
                </a:solidFill>
              </a:rPr>
              <a:t>DEVELOPMENT JOURNEY: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 smtClean="0"/>
              <a:t>Applied </a:t>
            </a:r>
            <a:r>
              <a:rPr lang="en-IN" sz="1400" dirty="0"/>
              <a:t>ALL my existing skills in Python, AI, </a:t>
            </a:r>
            <a:r>
              <a:rPr lang="en-IN" sz="1400" dirty="0" smtClean="0"/>
              <a:t>LLMs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 smtClean="0"/>
              <a:t>Implemented </a:t>
            </a:r>
            <a:r>
              <a:rPr lang="en-IN" sz="1400" dirty="0"/>
              <a:t>NEW technologies: LangGraph, MCP Protocol</a:t>
            </a:r>
            <a:r>
              <a:rPr lang="en-IN" sz="1400" dirty="0" smtClean="0"/>
              <a:t>, </a:t>
            </a:r>
            <a:r>
              <a:rPr lang="en-IN" sz="1400" dirty="0"/>
              <a:t>RAG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 smtClean="0"/>
              <a:t>Created </a:t>
            </a:r>
            <a:r>
              <a:rPr lang="en-IN" sz="1400" dirty="0"/>
              <a:t>professional architecture diagrams using SVG code + Canva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Overcame technical challenges through research and experimentation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Built enterprise-grade solution with production-ready architecture</a:t>
            </a:r>
          </a:p>
          <a:p>
            <a:endParaRPr lang="en-IN" sz="1400" dirty="0"/>
          </a:p>
          <a:p>
            <a:r>
              <a:rPr lang="en-IN" sz="1400" dirty="0">
                <a:solidFill>
                  <a:srgbClr val="FFFF00"/>
                </a:solidFill>
              </a:rPr>
              <a:t>🎯 LOOKING FORWARD:</a:t>
            </a:r>
          </a:p>
          <a:p>
            <a:r>
              <a:rPr lang="en-IN" sz="1400" dirty="0"/>
              <a:t>I have given my absolute best to this project, combining technical excellence </a:t>
            </a:r>
            <a:r>
              <a:rPr lang="en-IN" sz="1400" dirty="0" smtClean="0"/>
              <a:t>with </a:t>
            </a:r>
            <a:r>
              <a:rPr lang="en-IN" sz="1400" dirty="0"/>
              <a:t>creative problem-solving. I'm excited about the opportunity to contribute </a:t>
            </a:r>
            <a:r>
              <a:rPr lang="en-IN" sz="1400" dirty="0" smtClean="0"/>
              <a:t>these </a:t>
            </a:r>
            <a:r>
              <a:rPr lang="en-IN" sz="1400" dirty="0"/>
              <a:t>skills and passion to your company, bringing the same level of </a:t>
            </a:r>
            <a:r>
              <a:rPr lang="en-IN" sz="1400" dirty="0" smtClean="0"/>
              <a:t>dedication </a:t>
            </a:r>
            <a:r>
              <a:rPr lang="en-IN" sz="1400" dirty="0"/>
              <a:t>and innovation to real-world challenges.</a:t>
            </a:r>
          </a:p>
          <a:p>
            <a:endParaRPr lang="en-IN" sz="1400" dirty="0"/>
          </a:p>
        </p:txBody>
      </p:sp>
      <p:sp>
        <p:nvSpPr>
          <p:cNvPr id="3" name="Rectangle 2"/>
          <p:cNvSpPr/>
          <p:nvPr/>
        </p:nvSpPr>
        <p:spPr>
          <a:xfrm>
            <a:off x="5356344" y="6278792"/>
            <a:ext cx="14702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solidFill>
                  <a:srgbClr val="92D050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76132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2" y="452718"/>
            <a:ext cx="9185866" cy="1132242"/>
          </a:xfrm>
        </p:spPr>
        <p:txBody>
          <a:bodyPr/>
          <a:lstStyle/>
          <a:p>
            <a:r>
              <a:rPr lang="en-IN" dirty="0" smtClean="0"/>
              <a:t>Coding Task and Solution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597" y="1584960"/>
            <a:ext cx="11156179" cy="5050971"/>
          </a:xfrm>
        </p:spPr>
        <p:txBody>
          <a:bodyPr>
            <a:normAutofit/>
          </a:bodyPr>
          <a:lstStyle/>
          <a:p>
            <a:r>
              <a:rPr lang="en-IN" dirty="0"/>
              <a:t>THE CHALLENGE</a:t>
            </a:r>
          </a:p>
          <a:p>
            <a:r>
              <a:rPr lang="en-IN" dirty="0"/>
              <a:t>• Organizations struggle with document intelligence across multiple formats</a:t>
            </a:r>
          </a:p>
          <a:p>
            <a:r>
              <a:rPr lang="en-IN" dirty="0"/>
              <a:t>• Traditional </a:t>
            </a:r>
            <a:r>
              <a:rPr lang="en-IN" dirty="0" smtClean="0"/>
              <a:t>Chatbots </a:t>
            </a:r>
            <a:r>
              <a:rPr lang="en-IN" dirty="0"/>
              <a:t>lack structured agent communication</a:t>
            </a:r>
          </a:p>
          <a:p>
            <a:r>
              <a:rPr lang="en-IN" dirty="0"/>
              <a:t>• No standardized protocol for inter-agent messaging</a:t>
            </a:r>
          </a:p>
          <a:p>
            <a:r>
              <a:rPr lang="en-IN" dirty="0"/>
              <a:t>• Limited scalability and production readiness</a:t>
            </a:r>
          </a:p>
          <a:p>
            <a:endParaRPr lang="en-IN" dirty="0"/>
          </a:p>
          <a:p>
            <a:r>
              <a:rPr lang="en-IN" dirty="0" smtClean="0"/>
              <a:t>THE</a:t>
            </a:r>
            <a:r>
              <a:rPr lang="en-IN" dirty="0" smtClean="0"/>
              <a:t> </a:t>
            </a:r>
            <a:r>
              <a:rPr lang="en-IN" dirty="0"/>
              <a:t>SOLUTION: ESSENTRA</a:t>
            </a:r>
          </a:p>
          <a:p>
            <a:r>
              <a:rPr lang="en-IN" dirty="0"/>
              <a:t>✅ 5 Specialized Agents with MCP Protocol</a:t>
            </a:r>
          </a:p>
          <a:p>
            <a:r>
              <a:rPr lang="en-IN" dirty="0"/>
              <a:t>✅ Multi-Format Document Processing (PDF, DOCX, PPTX, CSV, TXT, MD)</a:t>
            </a:r>
          </a:p>
          <a:p>
            <a:r>
              <a:rPr lang="en-IN" dirty="0"/>
              <a:t>✅ LangGraph Workflow Orchestration</a:t>
            </a:r>
          </a:p>
          <a:p>
            <a:r>
              <a:rPr lang="en-IN" dirty="0"/>
              <a:t>✅ Production-Ready Architecture with </a:t>
            </a:r>
            <a:r>
              <a:rPr lang="en-IN" dirty="0" smtClean="0"/>
              <a:t>Chroma DB </a:t>
            </a:r>
            <a:r>
              <a:rPr lang="en-IN" dirty="0"/>
              <a:t>Vector Storage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9055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System Architecture Overview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99" y="1518743"/>
            <a:ext cx="3281722" cy="5170778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075612" y="1518743"/>
            <a:ext cx="7593875" cy="5073646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00"/>
                </a:solidFill>
              </a:rPr>
              <a:t>LAYERED ARCHITECTURE</a:t>
            </a:r>
            <a:r>
              <a:rPr lang="en-IN" dirty="0"/>
              <a:t>:</a:t>
            </a:r>
          </a:p>
          <a:p>
            <a:r>
              <a:rPr lang="en-IN" dirty="0" smtClean="0">
                <a:solidFill>
                  <a:srgbClr val="FFFF00"/>
                </a:solidFill>
              </a:rPr>
              <a:t>User </a:t>
            </a:r>
            <a:r>
              <a:rPr lang="en-IN" dirty="0">
                <a:solidFill>
                  <a:srgbClr val="FFFF00"/>
                </a:solidFill>
              </a:rPr>
              <a:t>Interface Layer: </a:t>
            </a:r>
            <a:r>
              <a:rPr lang="en-IN" dirty="0"/>
              <a:t>Streamlit UI + File Upload</a:t>
            </a:r>
          </a:p>
          <a:p>
            <a:r>
              <a:rPr lang="en-IN" dirty="0" smtClean="0">
                <a:solidFill>
                  <a:srgbClr val="FFFF00"/>
                </a:solidFill>
              </a:rPr>
              <a:t>Application </a:t>
            </a:r>
            <a:r>
              <a:rPr lang="en-IN" dirty="0">
                <a:solidFill>
                  <a:srgbClr val="FFFF00"/>
                </a:solidFill>
              </a:rPr>
              <a:t>Layer: </a:t>
            </a:r>
            <a:r>
              <a:rPr lang="en-IN" dirty="0"/>
              <a:t>Main App + Configuration + Session Management  </a:t>
            </a:r>
          </a:p>
          <a:p>
            <a:r>
              <a:rPr lang="en-IN" dirty="0" smtClean="0">
                <a:solidFill>
                  <a:srgbClr val="FFFF00"/>
                </a:solidFill>
              </a:rPr>
              <a:t>Orchestration </a:t>
            </a:r>
            <a:r>
              <a:rPr lang="en-IN" dirty="0">
                <a:solidFill>
                  <a:srgbClr val="FFFF00"/>
                </a:solidFill>
              </a:rPr>
              <a:t>Layer: </a:t>
            </a:r>
            <a:r>
              <a:rPr lang="en-IN" dirty="0"/>
              <a:t>LangGraph Workflow + MCP Bus</a:t>
            </a:r>
          </a:p>
          <a:p>
            <a:r>
              <a:rPr lang="en-IN" dirty="0" smtClean="0">
                <a:solidFill>
                  <a:srgbClr val="FFFF00"/>
                </a:solidFill>
              </a:rPr>
              <a:t>Agent </a:t>
            </a:r>
            <a:r>
              <a:rPr lang="en-IN" dirty="0">
                <a:solidFill>
                  <a:srgbClr val="FFFF00"/>
                </a:solidFill>
              </a:rPr>
              <a:t>Layer: </a:t>
            </a:r>
            <a:r>
              <a:rPr lang="en-IN" dirty="0"/>
              <a:t>5 Specialized Agents with MCP Communication</a:t>
            </a:r>
          </a:p>
          <a:p>
            <a:r>
              <a:rPr lang="en-IN" dirty="0" smtClean="0">
                <a:solidFill>
                  <a:srgbClr val="FFFF00"/>
                </a:solidFill>
              </a:rPr>
              <a:t>Processing </a:t>
            </a:r>
            <a:r>
              <a:rPr lang="en-IN" dirty="0">
                <a:solidFill>
                  <a:srgbClr val="FFFF00"/>
                </a:solidFill>
              </a:rPr>
              <a:t>Layer: </a:t>
            </a:r>
            <a:r>
              <a:rPr lang="en-IN" dirty="0"/>
              <a:t>Document Processor + Embeddings + Vector Store</a:t>
            </a:r>
          </a:p>
          <a:p>
            <a:r>
              <a:rPr lang="en-IN" dirty="0" smtClean="0"/>
              <a:t> </a:t>
            </a:r>
            <a:r>
              <a:rPr lang="en-IN" dirty="0">
                <a:solidFill>
                  <a:srgbClr val="FFFF00"/>
                </a:solidFill>
              </a:rPr>
              <a:t>AI Services: </a:t>
            </a:r>
            <a:r>
              <a:rPr lang="en-IN" dirty="0"/>
              <a:t>Google Gemini 1.5 Flash + Tavily Search </a:t>
            </a:r>
            <a:r>
              <a:rPr lang="en-IN" dirty="0" smtClean="0"/>
              <a:t>API</a:t>
            </a:r>
          </a:p>
          <a:p>
            <a:r>
              <a:rPr lang="en-IN" dirty="0" smtClean="0">
                <a:solidFill>
                  <a:srgbClr val="FFFF00"/>
                </a:solidFill>
              </a:rPr>
              <a:t>Data Layer : </a:t>
            </a:r>
            <a:r>
              <a:rPr lang="en-IN" dirty="0" smtClean="0"/>
              <a:t>Conversation Memory and Logging System</a:t>
            </a:r>
            <a:endParaRPr lang="en-IN" dirty="0"/>
          </a:p>
          <a:p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3892731" y="5934670"/>
            <a:ext cx="819476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FF0000"/>
                </a:solidFill>
              </a:rPr>
              <a:t>Note: </a:t>
            </a:r>
            <a:r>
              <a:rPr lang="en-IN" sz="1400" dirty="0"/>
              <a:t>The architecture diagrams above were created using Canvas and SVG code to enhance visualization and improve readability, taking the project's structure into careful consideration</a:t>
            </a:r>
          </a:p>
        </p:txBody>
      </p:sp>
    </p:spTree>
    <p:extLst>
      <p:ext uri="{BB962C8B-B14F-4D97-AF65-F5344CB8AC3E}">
        <p14:creationId xmlns:p14="http://schemas.microsoft.com/office/powerpoint/2010/main" val="683410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589" y="156754"/>
            <a:ext cx="9859245" cy="1696494"/>
          </a:xfrm>
        </p:spPr>
        <p:txBody>
          <a:bodyPr/>
          <a:lstStyle/>
          <a:p>
            <a:r>
              <a:rPr lang="en-IN" dirty="0" smtClean="0"/>
              <a:t>Agent Architecture and MCP Protocol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3955" y="1602378"/>
            <a:ext cx="7141028" cy="4585062"/>
          </a:xfrm>
        </p:spPr>
        <p:txBody>
          <a:bodyPr>
            <a:normAutofit fontScale="92500" lnSpcReduction="20000"/>
          </a:bodyPr>
          <a:lstStyle/>
          <a:p>
            <a:r>
              <a:rPr lang="en-IN" dirty="0">
                <a:solidFill>
                  <a:srgbClr val="FFFF00"/>
                </a:solidFill>
              </a:rPr>
              <a:t>5 INTELLIGENT AGENTS:</a:t>
            </a:r>
          </a:p>
          <a:p>
            <a:r>
              <a:rPr lang="en-IN" dirty="0">
                <a:solidFill>
                  <a:srgbClr val="00B0F0"/>
                </a:solidFill>
              </a:rPr>
              <a:t>CoordinatorAgent</a:t>
            </a:r>
            <a:r>
              <a:rPr lang="en-IN" dirty="0"/>
              <a:t> - Intent analysis &amp; routing decisions</a:t>
            </a:r>
          </a:p>
          <a:p>
            <a:r>
              <a:rPr lang="en-IN" dirty="0">
                <a:solidFill>
                  <a:srgbClr val="00B0F0"/>
                </a:solidFill>
              </a:rPr>
              <a:t>IngestionAgent</a:t>
            </a:r>
            <a:r>
              <a:rPr lang="en-IN" dirty="0"/>
              <a:t> - Multi-format document processing  </a:t>
            </a:r>
          </a:p>
          <a:p>
            <a:r>
              <a:rPr lang="en-IN" dirty="0">
                <a:solidFill>
                  <a:srgbClr val="00B0F0"/>
                </a:solidFill>
              </a:rPr>
              <a:t>RetrievalAgent</a:t>
            </a:r>
            <a:r>
              <a:rPr lang="en-IN" dirty="0"/>
              <a:t> - Semantic search &amp; context ranking</a:t>
            </a:r>
          </a:p>
          <a:p>
            <a:r>
              <a:rPr lang="en-IN" dirty="0">
                <a:solidFill>
                  <a:srgbClr val="00B0F0"/>
                </a:solidFill>
              </a:rPr>
              <a:t>LLMResponseAgent</a:t>
            </a:r>
            <a:r>
              <a:rPr lang="en-IN" dirty="0"/>
              <a:t> - Enhanced response generation</a:t>
            </a:r>
          </a:p>
          <a:p>
            <a:r>
              <a:rPr lang="en-IN" dirty="0">
                <a:solidFill>
                  <a:srgbClr val="00B0F0"/>
                </a:solidFill>
              </a:rPr>
              <a:t>WebSearchAgent</a:t>
            </a:r>
            <a:r>
              <a:rPr lang="en-IN" dirty="0"/>
              <a:t> - Real-time information retrieval</a:t>
            </a:r>
          </a:p>
          <a:p>
            <a:endParaRPr lang="en-IN" dirty="0"/>
          </a:p>
          <a:p>
            <a:r>
              <a:rPr lang="en-IN" dirty="0">
                <a:solidFill>
                  <a:srgbClr val="FFFF00"/>
                </a:solidFill>
              </a:rPr>
              <a:t>MCP PROTOCOL FEATURES:</a:t>
            </a:r>
          </a:p>
          <a:p>
            <a:r>
              <a:rPr lang="en-IN" dirty="0"/>
              <a:t>• Structured message passing with trace IDs</a:t>
            </a:r>
          </a:p>
          <a:p>
            <a:r>
              <a:rPr lang="en-IN" dirty="0"/>
              <a:t>• Error propagation and handling</a:t>
            </a:r>
          </a:p>
          <a:p>
            <a:r>
              <a:rPr lang="en-IN" dirty="0"/>
              <a:t>• Processing time tracking</a:t>
            </a:r>
          </a:p>
          <a:p>
            <a:r>
              <a:rPr lang="en-IN" dirty="0"/>
              <a:t>• Response validation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91" y="1759131"/>
            <a:ext cx="3277325" cy="491598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249783" y="5936455"/>
            <a:ext cx="794221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FF0000"/>
                </a:solidFill>
              </a:rPr>
              <a:t>Note: </a:t>
            </a:r>
            <a:r>
              <a:rPr lang="en-IN" sz="1400" dirty="0"/>
              <a:t>The architecture diagrams above were created using Canvas and SVG code to enhance visualization and improve readability, taking the project's structure into careful consideration</a:t>
            </a:r>
          </a:p>
        </p:txBody>
      </p:sp>
    </p:spTree>
    <p:extLst>
      <p:ext uri="{BB962C8B-B14F-4D97-AF65-F5344CB8AC3E}">
        <p14:creationId xmlns:p14="http://schemas.microsoft.com/office/powerpoint/2010/main" val="1851258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1" y="113211"/>
            <a:ext cx="9928914" cy="1740037"/>
          </a:xfrm>
        </p:spPr>
        <p:txBody>
          <a:bodyPr/>
          <a:lstStyle/>
          <a:p>
            <a:r>
              <a:rPr lang="en-IN" dirty="0" smtClean="0"/>
              <a:t>LangGraph Workflow and Message Flow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81" y="1678442"/>
            <a:ext cx="4182563" cy="4863058"/>
          </a:xfrm>
        </p:spPr>
      </p:pic>
      <p:sp>
        <p:nvSpPr>
          <p:cNvPr id="5" name="Rectangle 4"/>
          <p:cNvSpPr/>
          <p:nvPr/>
        </p:nvSpPr>
        <p:spPr>
          <a:xfrm>
            <a:off x="4746171" y="1473662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INTELLIGENT ROUTING:</a:t>
            </a:r>
          </a:p>
          <a:p>
            <a:r>
              <a:rPr lang="en-IN" dirty="0"/>
              <a:t>• </a:t>
            </a:r>
            <a:r>
              <a:rPr lang="en-IN" dirty="0">
                <a:solidFill>
                  <a:srgbClr val="FFFF00"/>
                </a:solidFill>
              </a:rPr>
              <a:t>Intent Analysis Node </a:t>
            </a:r>
            <a:r>
              <a:rPr lang="en-IN" dirty="0"/>
              <a:t>- Classifies query type and entities</a:t>
            </a:r>
          </a:p>
          <a:p>
            <a:r>
              <a:rPr lang="en-IN" dirty="0"/>
              <a:t>• </a:t>
            </a:r>
            <a:r>
              <a:rPr lang="en-IN" dirty="0">
                <a:solidFill>
                  <a:srgbClr val="FFFF00"/>
                </a:solidFill>
              </a:rPr>
              <a:t>Router Node </a:t>
            </a:r>
            <a:r>
              <a:rPr lang="en-IN" dirty="0"/>
              <a:t>- Determines optimal processing pathway</a:t>
            </a:r>
          </a:p>
          <a:p>
            <a:r>
              <a:rPr lang="en-IN" dirty="0"/>
              <a:t>• </a:t>
            </a:r>
            <a:r>
              <a:rPr lang="en-IN" dirty="0">
                <a:solidFill>
                  <a:srgbClr val="FFFF00"/>
                </a:solidFill>
              </a:rPr>
              <a:t>Context Merge Node </a:t>
            </a:r>
            <a:r>
              <a:rPr lang="en-IN" dirty="0"/>
              <a:t>- Combines multiple information sources</a:t>
            </a:r>
          </a:p>
          <a:p>
            <a:r>
              <a:rPr lang="en-IN" dirty="0"/>
              <a:t>• </a:t>
            </a:r>
            <a:r>
              <a:rPr lang="en-IN" dirty="0">
                <a:solidFill>
                  <a:srgbClr val="FFFF00"/>
                </a:solidFill>
              </a:rPr>
              <a:t>Validation Node </a:t>
            </a:r>
            <a:r>
              <a:rPr lang="en-IN" dirty="0"/>
              <a:t>- Quality assurance and confidence scoring</a:t>
            </a:r>
          </a:p>
          <a:p>
            <a:r>
              <a:rPr lang="en-IN" dirty="0"/>
              <a:t>• </a:t>
            </a:r>
            <a:r>
              <a:rPr lang="en-IN" dirty="0">
                <a:solidFill>
                  <a:srgbClr val="FFFF00"/>
                </a:solidFill>
              </a:rPr>
              <a:t>Memory Update Node </a:t>
            </a:r>
            <a:r>
              <a:rPr lang="en-IN" dirty="0"/>
              <a:t>- Persistent conversation storage</a:t>
            </a:r>
          </a:p>
          <a:p>
            <a:endParaRPr lang="en-IN" dirty="0"/>
          </a:p>
          <a:p>
            <a:r>
              <a:rPr lang="en-IN" dirty="0">
                <a:solidFill>
                  <a:srgbClr val="00B0F0"/>
                </a:solidFill>
              </a:rPr>
              <a:t>WORKFLOW TYPES:</a:t>
            </a:r>
          </a:p>
          <a:p>
            <a:r>
              <a:rPr lang="en-IN" dirty="0"/>
              <a:t>📄 Document Processing Workflow</a:t>
            </a:r>
          </a:p>
          <a:p>
            <a:r>
              <a:rPr lang="en-IN" dirty="0"/>
              <a:t>🌐 Web Search Workflow  </a:t>
            </a:r>
          </a:p>
          <a:p>
            <a:r>
              <a:rPr lang="en-IN" dirty="0"/>
              <a:t>💬 General Chat Workflow</a:t>
            </a:r>
          </a:p>
        </p:txBody>
      </p:sp>
      <p:sp>
        <p:nvSpPr>
          <p:cNvPr id="6" name="Rectangle 5"/>
          <p:cNvSpPr/>
          <p:nvPr/>
        </p:nvSpPr>
        <p:spPr>
          <a:xfrm>
            <a:off x="4415244" y="5997977"/>
            <a:ext cx="766599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FF0000"/>
                </a:solidFill>
              </a:rPr>
              <a:t>Note: </a:t>
            </a:r>
            <a:r>
              <a:rPr lang="en-IN" sz="1400" dirty="0"/>
              <a:t>The architecture diagrams above were created using Canvas and SVG code to enhance visualization and improve readability, taking the project's structure into careful consideration</a:t>
            </a:r>
          </a:p>
        </p:txBody>
      </p:sp>
    </p:spTree>
    <p:extLst>
      <p:ext uri="{BB962C8B-B14F-4D97-AF65-F5344CB8AC3E}">
        <p14:creationId xmlns:p14="http://schemas.microsoft.com/office/powerpoint/2010/main" val="2409364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Technology Stack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365760" y="1664068"/>
            <a:ext cx="6836229" cy="4327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FFFF00"/>
                </a:solidFill>
              </a:rPr>
              <a:t>CORE TECHNOLOGIES:</a:t>
            </a:r>
          </a:p>
          <a:p>
            <a:r>
              <a:rPr lang="en-IN" dirty="0" smtClean="0">
                <a:solidFill>
                  <a:srgbClr val="00B0F0"/>
                </a:solidFill>
              </a:rPr>
              <a:t>Frontend</a:t>
            </a:r>
            <a:r>
              <a:rPr lang="en-IN" dirty="0">
                <a:solidFill>
                  <a:srgbClr val="00B0F0"/>
                </a:solidFill>
              </a:rPr>
              <a:t>: </a:t>
            </a:r>
            <a:r>
              <a:rPr lang="en-IN" dirty="0"/>
              <a:t>Streamlit with ChatGPT-like UI</a:t>
            </a:r>
          </a:p>
          <a:p>
            <a:r>
              <a:rPr lang="en-IN" dirty="0" smtClean="0">
                <a:solidFill>
                  <a:srgbClr val="00B0F0"/>
                </a:solidFill>
              </a:rPr>
              <a:t>Orchestration</a:t>
            </a:r>
            <a:r>
              <a:rPr lang="en-IN" dirty="0"/>
              <a:t>: LangGraph Workflow Engine</a:t>
            </a:r>
          </a:p>
          <a:p>
            <a:r>
              <a:rPr lang="en-IN" dirty="0" smtClean="0">
                <a:solidFill>
                  <a:srgbClr val="00B0F0"/>
                </a:solidFill>
              </a:rPr>
              <a:t>Communication</a:t>
            </a:r>
            <a:r>
              <a:rPr lang="en-IN" dirty="0">
                <a:solidFill>
                  <a:srgbClr val="00B0F0"/>
                </a:solidFill>
              </a:rPr>
              <a:t>: </a:t>
            </a:r>
            <a:r>
              <a:rPr lang="en-IN" dirty="0"/>
              <a:t>Custom MCP Protocol Implementation</a:t>
            </a:r>
          </a:p>
          <a:p>
            <a:r>
              <a:rPr lang="en-IN" dirty="0" smtClean="0">
                <a:solidFill>
                  <a:srgbClr val="00B0F0"/>
                </a:solidFill>
              </a:rPr>
              <a:t>LLM</a:t>
            </a:r>
            <a:r>
              <a:rPr lang="en-IN" dirty="0">
                <a:solidFill>
                  <a:srgbClr val="00B0F0"/>
                </a:solidFill>
              </a:rPr>
              <a:t>: </a:t>
            </a:r>
            <a:r>
              <a:rPr lang="en-IN" dirty="0"/>
              <a:t>Google Gemini 1.5 Flash </a:t>
            </a:r>
          </a:p>
          <a:p>
            <a:r>
              <a:rPr lang="en-IN" dirty="0" smtClean="0">
                <a:solidFill>
                  <a:srgbClr val="00B0F0"/>
                </a:solidFill>
              </a:rPr>
              <a:t>Web </a:t>
            </a:r>
            <a:r>
              <a:rPr lang="en-IN" dirty="0">
                <a:solidFill>
                  <a:srgbClr val="00B0F0"/>
                </a:solidFill>
              </a:rPr>
              <a:t>Search: </a:t>
            </a:r>
            <a:r>
              <a:rPr lang="en-IN" dirty="0"/>
              <a:t>Tavily Search API</a:t>
            </a:r>
          </a:p>
          <a:p>
            <a:r>
              <a:rPr lang="en-IN" dirty="0" smtClean="0">
                <a:solidFill>
                  <a:srgbClr val="00B0F0"/>
                </a:solidFill>
              </a:rPr>
              <a:t>Vector </a:t>
            </a:r>
            <a:r>
              <a:rPr lang="en-IN" dirty="0">
                <a:solidFill>
                  <a:srgbClr val="00B0F0"/>
                </a:solidFill>
              </a:rPr>
              <a:t>DB: </a:t>
            </a:r>
            <a:r>
              <a:rPr lang="en-IN" dirty="0"/>
              <a:t>ChromaDB with Session Isolation</a:t>
            </a:r>
          </a:p>
          <a:p>
            <a:r>
              <a:rPr lang="en-IN" dirty="0" smtClean="0">
                <a:solidFill>
                  <a:srgbClr val="00B0F0"/>
                </a:solidFill>
              </a:rPr>
              <a:t>Embeddings</a:t>
            </a:r>
            <a:r>
              <a:rPr lang="en-IN" dirty="0">
                <a:solidFill>
                  <a:srgbClr val="00B0F0"/>
                </a:solidFill>
              </a:rPr>
              <a:t>: </a:t>
            </a:r>
            <a:r>
              <a:rPr lang="en-IN" dirty="0"/>
              <a:t>Sentence Transformers (all-MiniLM-L6-v2)</a:t>
            </a:r>
          </a:p>
          <a:p>
            <a:endParaRPr lang="en-IN" dirty="0" smtClean="0"/>
          </a:p>
          <a:p>
            <a:r>
              <a:rPr lang="en-IN" dirty="0" smtClean="0"/>
              <a:t> </a:t>
            </a:r>
            <a:r>
              <a:rPr lang="en-IN" dirty="0">
                <a:solidFill>
                  <a:srgbClr val="FFFF00"/>
                </a:solidFill>
              </a:rPr>
              <a:t>FEATURES: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 smtClean="0"/>
              <a:t>Async </a:t>
            </a:r>
            <a:r>
              <a:rPr lang="en-IN" dirty="0"/>
              <a:t>Processing &amp; Performance Optimization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 smtClean="0"/>
              <a:t>Conversation </a:t>
            </a:r>
            <a:r>
              <a:rPr lang="en-IN" dirty="0"/>
              <a:t>Memory with Persistence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 smtClean="0"/>
              <a:t>Session </a:t>
            </a:r>
            <a:r>
              <a:rPr lang="en-IN" dirty="0"/>
              <a:t>Management &amp; User Isolation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 smtClean="0"/>
              <a:t>Comprehensive </a:t>
            </a:r>
            <a:r>
              <a:rPr lang="en-IN" dirty="0"/>
              <a:t>Logging &amp; Analytics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 smtClean="0"/>
              <a:t>Production-Grade </a:t>
            </a:r>
            <a:r>
              <a:rPr lang="en-IN" dirty="0"/>
              <a:t>Error Handling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206" y="2427698"/>
            <a:ext cx="4925523" cy="2666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922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UI Screenshots and Features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9661" y="2072640"/>
            <a:ext cx="5903002" cy="412886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dirty="0"/>
              <a:t>KEY UI FEATURES: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Clean, Modern ChatGPT-Style Interface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Drag &amp; Drop File Upload with Progress Indicators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Real-time Processing Feedback with Spinners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Source Attribution with Confidence Scores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Multi-turn Conversation Support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Responsive Design with Smooth Animations</a:t>
            </a:r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USER EXPERIENCE: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 </a:t>
            </a:r>
            <a:r>
              <a:rPr lang="en-IN" dirty="0"/>
              <a:t>Intuitive file upload for multiple formats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 </a:t>
            </a:r>
            <a:r>
              <a:rPr lang="en-IN" dirty="0"/>
              <a:t>Instant processing feedback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 </a:t>
            </a:r>
            <a:r>
              <a:rPr lang="en-IN" dirty="0"/>
              <a:t>Clear source citations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 </a:t>
            </a:r>
            <a:r>
              <a:rPr lang="en-IN" dirty="0"/>
              <a:t>Professional presentation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02" y="1349828"/>
            <a:ext cx="5731062" cy="531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21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Processing Pipeline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78" y="1471750"/>
            <a:ext cx="3326674" cy="4990012"/>
          </a:xfrm>
        </p:spPr>
      </p:pic>
      <p:sp>
        <p:nvSpPr>
          <p:cNvPr id="5" name="Rectangle 4"/>
          <p:cNvSpPr/>
          <p:nvPr/>
        </p:nvSpPr>
        <p:spPr>
          <a:xfrm>
            <a:off x="4693920" y="1471750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>
                <a:solidFill>
                  <a:srgbClr val="FFFF00"/>
                </a:solidFill>
              </a:rPr>
              <a:t>Key Features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 smtClean="0">
                <a:solidFill>
                  <a:srgbClr val="00B0F0"/>
                </a:solidFill>
              </a:rPr>
              <a:t>Document </a:t>
            </a:r>
            <a:r>
              <a:rPr lang="en-IN" dirty="0">
                <a:solidFill>
                  <a:srgbClr val="00B0F0"/>
                </a:solidFill>
              </a:rPr>
              <a:t>Parsing </a:t>
            </a:r>
            <a:r>
              <a:rPr lang="en-IN" dirty="0"/>
              <a:t>- Extract text while preserving structure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 smtClean="0">
                <a:solidFill>
                  <a:srgbClr val="00B0F0"/>
                </a:solidFill>
              </a:rPr>
              <a:t>Smart </a:t>
            </a:r>
            <a:r>
              <a:rPr lang="en-IN" dirty="0">
                <a:solidFill>
                  <a:srgbClr val="00B0F0"/>
                </a:solidFill>
              </a:rPr>
              <a:t>Chunking </a:t>
            </a:r>
            <a:r>
              <a:rPr lang="en-IN" dirty="0"/>
              <a:t>- 500 tokens with 50 token overlap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 smtClean="0">
                <a:solidFill>
                  <a:srgbClr val="00B0F0"/>
                </a:solidFill>
              </a:rPr>
              <a:t>Embedding </a:t>
            </a:r>
            <a:r>
              <a:rPr lang="en-IN" dirty="0">
                <a:solidFill>
                  <a:srgbClr val="00B0F0"/>
                </a:solidFill>
              </a:rPr>
              <a:t>Generation </a:t>
            </a:r>
            <a:r>
              <a:rPr lang="en-IN" dirty="0"/>
              <a:t>- 384-dimensional vectors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B0F0"/>
                </a:solidFill>
              </a:rPr>
              <a:t>Vector Storage </a:t>
            </a:r>
            <a:r>
              <a:rPr lang="en-IN" dirty="0"/>
              <a:t>- Session-isolated ChromaDB collections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B0F0"/>
                </a:solidFill>
              </a:rPr>
              <a:t>Semantic Retrieval </a:t>
            </a:r>
            <a:r>
              <a:rPr lang="en-IN" dirty="0"/>
              <a:t>- Cosine similarity with ranking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B0F0"/>
                </a:solidFill>
              </a:rPr>
              <a:t>Context Assembly </a:t>
            </a:r>
            <a:r>
              <a:rPr lang="en-IN" dirty="0"/>
              <a:t>- Multi-source information fusion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B0F0"/>
                </a:solidFill>
              </a:rPr>
              <a:t>LLM Generation </a:t>
            </a:r>
            <a:r>
              <a:rPr lang="en-IN" dirty="0"/>
              <a:t>- Enhanced prompting with Gemini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B0F0"/>
                </a:solidFill>
              </a:rPr>
              <a:t>Response Formatting </a:t>
            </a:r>
            <a:r>
              <a:rPr lang="en-IN" dirty="0"/>
              <a:t>- Source citations &amp; metadata</a:t>
            </a:r>
          </a:p>
        </p:txBody>
      </p:sp>
      <p:sp>
        <p:nvSpPr>
          <p:cNvPr id="6" name="Rectangle 5"/>
          <p:cNvSpPr/>
          <p:nvPr/>
        </p:nvSpPr>
        <p:spPr>
          <a:xfrm>
            <a:off x="4049485" y="5722436"/>
            <a:ext cx="80293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FF0000"/>
                </a:solidFill>
              </a:rPr>
              <a:t>Note: </a:t>
            </a:r>
            <a:r>
              <a:rPr lang="en-IN" sz="1400" dirty="0"/>
              <a:t>The architecture diagrams above were created using Canvas and SVG code to enhance visualization and improve readability, taking the project's structure into careful consideration</a:t>
            </a:r>
          </a:p>
        </p:txBody>
      </p:sp>
    </p:spTree>
    <p:extLst>
      <p:ext uri="{BB962C8B-B14F-4D97-AF65-F5344CB8AC3E}">
        <p14:creationId xmlns:p14="http://schemas.microsoft.com/office/powerpoint/2010/main" val="10053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Challenges Faced and Solutions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838" y="1417193"/>
            <a:ext cx="10191706" cy="531453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400" dirty="0">
                <a:latin typeface="+mn-lt"/>
                <a:cs typeface="Times New Roman" panose="02020603050405020304" pitchFamily="18" charset="0"/>
              </a:rPr>
              <a:t>CHALLENGE 1: MCP Protocol Implementation</a:t>
            </a:r>
          </a:p>
          <a:p>
            <a:r>
              <a:rPr lang="en-IN" sz="1400" dirty="0">
                <a:latin typeface="+mn-lt"/>
                <a:cs typeface="Times New Roman" panose="02020603050405020304" pitchFamily="18" charset="0"/>
              </a:rPr>
              <a:t>❌ Problem: Complex inter-agent communication with trace IDs</a:t>
            </a:r>
          </a:p>
          <a:p>
            <a:r>
              <a:rPr lang="en-IN" sz="1400" dirty="0">
                <a:latin typeface="+mn-lt"/>
                <a:cs typeface="Times New Roman" panose="02020603050405020304" pitchFamily="18" charset="0"/>
              </a:rPr>
              <a:t>✅ Solution: Custom MCPBus with async message routing</a:t>
            </a:r>
          </a:p>
          <a:p>
            <a:endParaRPr lang="en-IN" sz="1400" dirty="0">
              <a:latin typeface="+mn-lt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400" dirty="0">
                <a:latin typeface="+mn-lt"/>
                <a:cs typeface="Times New Roman" panose="02020603050405020304" pitchFamily="18" charset="0"/>
              </a:rPr>
              <a:t>CHALLENGE 2: Multi-Format Document Processing</a:t>
            </a:r>
          </a:p>
          <a:p>
            <a:r>
              <a:rPr lang="en-IN" sz="1400" dirty="0">
                <a:latin typeface="+mn-lt"/>
                <a:cs typeface="Times New Roman" panose="02020603050405020304" pitchFamily="18" charset="0"/>
              </a:rPr>
              <a:t>❌ Problem: Different parsing strategies for each format</a:t>
            </a:r>
          </a:p>
          <a:p>
            <a:r>
              <a:rPr lang="en-IN" sz="1400" dirty="0">
                <a:latin typeface="+mn-lt"/>
                <a:cs typeface="Times New Roman" panose="02020603050405020304" pitchFamily="18" charset="0"/>
              </a:rPr>
              <a:t>✅ Solution: UniversalDocumentProcessor with format handlers</a:t>
            </a:r>
          </a:p>
          <a:p>
            <a:endParaRPr lang="en-IN" sz="1400" dirty="0">
              <a:latin typeface="+mn-lt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400" dirty="0">
                <a:latin typeface="+mn-lt"/>
                <a:cs typeface="Times New Roman" panose="02020603050405020304" pitchFamily="18" charset="0"/>
              </a:rPr>
              <a:t>CHALLENGE 3: Session Isolation for Multiple Users</a:t>
            </a:r>
          </a:p>
          <a:p>
            <a:r>
              <a:rPr lang="en-IN" sz="1400" dirty="0">
                <a:latin typeface="+mn-lt"/>
                <a:cs typeface="Times New Roman" panose="02020603050405020304" pitchFamily="18" charset="0"/>
              </a:rPr>
              <a:t>❌ Problem: Shared vector storage causing data leaks</a:t>
            </a:r>
          </a:p>
          <a:p>
            <a:r>
              <a:rPr lang="en-IN" sz="1400" dirty="0">
                <a:latin typeface="+mn-lt"/>
                <a:cs typeface="Times New Roman" panose="02020603050405020304" pitchFamily="18" charset="0"/>
              </a:rPr>
              <a:t>✅ Solution: Session-specific ChromaDB collections</a:t>
            </a:r>
          </a:p>
          <a:p>
            <a:endParaRPr lang="en-IN" sz="1400" dirty="0">
              <a:latin typeface="+mn-lt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400" dirty="0">
                <a:latin typeface="+mn-lt"/>
                <a:cs typeface="Times New Roman" panose="02020603050405020304" pitchFamily="18" charset="0"/>
              </a:rPr>
              <a:t>CHALLENGE 4: Real-time Performance Optimization</a:t>
            </a:r>
          </a:p>
          <a:p>
            <a:r>
              <a:rPr lang="en-IN" sz="1400" dirty="0">
                <a:latin typeface="+mn-lt"/>
                <a:cs typeface="Times New Roman" panose="02020603050405020304" pitchFamily="18" charset="0"/>
              </a:rPr>
              <a:t>❌ Problem: Large document processing blocking UI</a:t>
            </a:r>
          </a:p>
          <a:p>
            <a:r>
              <a:rPr lang="en-IN" sz="1400" dirty="0">
                <a:latin typeface="+mn-lt"/>
                <a:cs typeface="Times New Roman" panose="02020603050405020304" pitchFamily="18" charset="0"/>
              </a:rPr>
              <a:t>✅ Solution: AsyncIO with progress indicators &amp; caching</a:t>
            </a:r>
          </a:p>
          <a:p>
            <a:endParaRPr lang="en-IN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9794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677</TotalTime>
  <Words>869</Words>
  <Application>Microsoft Office PowerPoint</Application>
  <PresentationFormat>Widescreen</PresentationFormat>
  <Paragraphs>136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Century Gothic</vt:lpstr>
      <vt:lpstr>Times New Roman</vt:lpstr>
      <vt:lpstr>Wingdings</vt:lpstr>
      <vt:lpstr>Wingdings 3</vt:lpstr>
      <vt:lpstr>Ion</vt:lpstr>
      <vt:lpstr>        ESSENTRA</vt:lpstr>
      <vt:lpstr>Coding Task and Solution</vt:lpstr>
      <vt:lpstr>System Architecture Overview</vt:lpstr>
      <vt:lpstr>Agent Architecture and MCP Protocol</vt:lpstr>
      <vt:lpstr>LangGraph Workflow and Message Flow</vt:lpstr>
      <vt:lpstr>Technology Stack</vt:lpstr>
      <vt:lpstr>UI Screenshots and Features </vt:lpstr>
      <vt:lpstr>Data Processing Pipeline</vt:lpstr>
      <vt:lpstr>Challenges Faced and Solutions</vt:lpstr>
      <vt:lpstr>FUTURE ENHANCEMENTS AND MY JOURNEY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ESSENTRA</dc:title>
  <dc:creator>Microsoft account</dc:creator>
  <cp:lastModifiedBy>Microsoft account</cp:lastModifiedBy>
  <cp:revision>14</cp:revision>
  <dcterms:created xsi:type="dcterms:W3CDTF">2025-07-23T04:21:05Z</dcterms:created>
  <dcterms:modified xsi:type="dcterms:W3CDTF">2025-07-23T17:41:16Z</dcterms:modified>
</cp:coreProperties>
</file>

<file path=docProps/thumbnail.jpeg>
</file>